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3" r:id="rId4"/>
    <p:sldId id="261" r:id="rId5"/>
    <p:sldId id="265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59" autoAdjust="0"/>
    <p:restoredTop sz="86482" autoAdjust="0"/>
  </p:normalViewPr>
  <p:slideViewPr>
    <p:cSldViewPr>
      <p:cViewPr varScale="1">
        <p:scale>
          <a:sx n="74" d="100"/>
          <a:sy n="74" d="100"/>
        </p:scale>
        <p:origin x="-190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276AA-C80C-47BC-8465-017596A56FBF}" type="datetimeFigureOut">
              <a:rPr lang="ru-RU" smtClean="0"/>
              <a:t>29.03.2019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5763B-DCFF-4CB4-851B-67502F9480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1115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276AA-C80C-47BC-8465-017596A56FBF}" type="datetimeFigureOut">
              <a:rPr lang="ru-RU" smtClean="0"/>
              <a:t>29.03.2019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5763B-DCFF-4CB4-851B-67502F9480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7064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276AA-C80C-47BC-8465-017596A56FBF}" type="datetimeFigureOut">
              <a:rPr lang="ru-RU" smtClean="0"/>
              <a:t>29.03.2019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5763B-DCFF-4CB4-851B-67502F9480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688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276AA-C80C-47BC-8465-017596A56FBF}" type="datetimeFigureOut">
              <a:rPr lang="ru-RU" smtClean="0"/>
              <a:t>29.03.2019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5763B-DCFF-4CB4-851B-67502F9480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852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276AA-C80C-47BC-8465-017596A56FBF}" type="datetimeFigureOut">
              <a:rPr lang="ru-RU" smtClean="0"/>
              <a:t>29.03.2019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5763B-DCFF-4CB4-851B-67502F9480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7777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276AA-C80C-47BC-8465-017596A56FBF}" type="datetimeFigureOut">
              <a:rPr lang="ru-RU" smtClean="0"/>
              <a:t>29.03.2019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5763B-DCFF-4CB4-851B-67502F9480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198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276AA-C80C-47BC-8465-017596A56FBF}" type="datetimeFigureOut">
              <a:rPr lang="ru-RU" smtClean="0"/>
              <a:t>29.03.2019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5763B-DCFF-4CB4-851B-67502F9480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1508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276AA-C80C-47BC-8465-017596A56FBF}" type="datetimeFigureOut">
              <a:rPr lang="ru-RU" smtClean="0"/>
              <a:t>29.03.2019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5763B-DCFF-4CB4-851B-67502F9480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3468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276AA-C80C-47BC-8465-017596A56FBF}" type="datetimeFigureOut">
              <a:rPr lang="ru-RU" smtClean="0"/>
              <a:t>29.03.2019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5763B-DCFF-4CB4-851B-67502F9480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2334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276AA-C80C-47BC-8465-017596A56FBF}" type="datetimeFigureOut">
              <a:rPr lang="ru-RU" smtClean="0"/>
              <a:t>29.03.2019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5763B-DCFF-4CB4-851B-67502F9480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879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276AA-C80C-47BC-8465-017596A56FBF}" type="datetimeFigureOut">
              <a:rPr lang="ru-RU" smtClean="0"/>
              <a:t>29.03.2019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5763B-DCFF-4CB4-851B-67502F9480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322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276AA-C80C-47BC-8465-017596A56FBF}" type="datetimeFigureOut">
              <a:rPr lang="ru-RU" smtClean="0"/>
              <a:t>29.03.2019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5763B-DCFF-4CB4-851B-67502F9480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731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273630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 итогам конференции будет подготовлен </a:t>
            </a:r>
            <a:r>
              <a:rPr lang="ru-RU" b="1" dirty="0" smtClean="0"/>
              <a:t>образовательный модуль, аккредитованный в системе НМО 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i="1" dirty="0" smtClean="0">
                <a:solidFill>
                  <a:srgbClr val="7030A0"/>
                </a:solidFill>
              </a:rPr>
              <a:t>Новые клинические рекомендации  </a:t>
            </a:r>
          </a:p>
          <a:p>
            <a:r>
              <a:rPr lang="ru-RU" b="1" i="1" dirty="0" smtClean="0">
                <a:solidFill>
                  <a:srgbClr val="7030A0"/>
                </a:solidFill>
              </a:rPr>
              <a:t>«</a:t>
            </a:r>
            <a:r>
              <a:rPr lang="ru-RU" b="1" i="1" dirty="0" err="1" smtClean="0">
                <a:solidFill>
                  <a:srgbClr val="7030A0"/>
                </a:solidFill>
              </a:rPr>
              <a:t>Коморбидная</a:t>
            </a:r>
            <a:r>
              <a:rPr lang="ru-RU" b="1" i="1" dirty="0" smtClean="0">
                <a:solidFill>
                  <a:srgbClr val="7030A0"/>
                </a:solidFill>
              </a:rPr>
              <a:t> патология в клинической практике. Алгоритмы диагностики и лечения».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4697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Кредиты за успешное изучения модуля смогут получить врачи следующих специальностей: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B050"/>
                </a:solidFill>
              </a:rPr>
              <a:t>терапевты</a:t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b="1" dirty="0" smtClean="0">
                <a:solidFill>
                  <a:srgbClr val="00B050"/>
                </a:solidFill>
              </a:rPr>
              <a:t> ВОП</a:t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b="1" dirty="0" smtClean="0">
                <a:solidFill>
                  <a:srgbClr val="00B050"/>
                </a:solidFill>
              </a:rPr>
              <a:t> гериатры</a:t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b="1" dirty="0" smtClean="0">
                <a:solidFill>
                  <a:srgbClr val="00B050"/>
                </a:solidFill>
              </a:rPr>
              <a:t>гастроэнтерологи</a:t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b="1" dirty="0" smtClean="0">
                <a:solidFill>
                  <a:srgbClr val="00B050"/>
                </a:solidFill>
              </a:rPr>
              <a:t> кардиологи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2419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4259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Для изучения модуля и получения кредитов в системе НМО после обучения необходимо: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5075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784976" cy="6192688"/>
          </a:xfrm>
        </p:spPr>
        <p:txBody>
          <a:bodyPr anchor="t">
            <a:normAutofit fontScale="90000"/>
          </a:bodyPr>
          <a:lstStyle/>
          <a:p>
            <a:pPr marL="514350" indent="-514350" algn="l"/>
            <a:r>
              <a:rPr lang="ru-RU" sz="3100" b="1" dirty="0" smtClean="0">
                <a:solidFill>
                  <a:srgbClr val="FF0000"/>
                </a:solidFill>
              </a:rPr>
              <a:t>      1.</a:t>
            </a:r>
            <a:r>
              <a:rPr lang="ru-RU" sz="3100" b="1" dirty="0" smtClean="0"/>
              <a:t> </a:t>
            </a:r>
            <a:r>
              <a:rPr lang="ru-RU" sz="3100" dirty="0" smtClean="0"/>
              <a:t>Зарегистрировать личный кабинет на сайте</a:t>
            </a:r>
            <a:r>
              <a:rPr lang="en-US" sz="3100" dirty="0" smtClean="0"/>
              <a:t> </a:t>
            </a:r>
            <a:r>
              <a:rPr lang="en-US" sz="3100" b="1" i="1" dirty="0" smtClean="0"/>
              <a:t>sovetnmo.ru</a:t>
            </a:r>
            <a:r>
              <a:rPr lang="ru-RU" sz="3100" b="1" i="1" dirty="0" smtClean="0"/>
              <a:t> </a:t>
            </a:r>
            <a:br>
              <a:rPr lang="ru-RU" sz="3100" b="1" i="1" dirty="0" smtClean="0"/>
            </a:br>
            <a:r>
              <a:rPr lang="ru-RU" sz="3100" b="1" i="1" dirty="0" smtClean="0"/>
              <a:t/>
            </a:r>
            <a:br>
              <a:rPr lang="ru-RU" sz="3100" b="1" i="1" dirty="0" smtClean="0"/>
            </a:br>
            <a:r>
              <a:rPr lang="ru-RU" sz="3100" b="1" i="1" dirty="0" smtClean="0">
                <a:solidFill>
                  <a:srgbClr val="FF0000"/>
                </a:solidFill>
              </a:rPr>
              <a:t>2.</a:t>
            </a:r>
            <a:r>
              <a:rPr lang="ru-RU" sz="3100" b="1" i="1" dirty="0" smtClean="0"/>
              <a:t> </a:t>
            </a:r>
            <a:r>
              <a:rPr lang="ru-RU" sz="3100" dirty="0" smtClean="0"/>
              <a:t>На главной странице сайта </a:t>
            </a:r>
            <a:r>
              <a:rPr lang="en-US" sz="3100" dirty="0" smtClean="0"/>
              <a:t>sovetnmo.ru</a:t>
            </a:r>
            <a:r>
              <a:rPr lang="ru-RU" sz="3100" dirty="0" smtClean="0"/>
              <a:t> в меню с</a:t>
            </a:r>
            <a:r>
              <a:rPr lang="en-US" sz="3100" dirty="0" smtClean="0"/>
              <a:t> </a:t>
            </a:r>
            <a:r>
              <a:rPr lang="ru-RU" sz="3100" dirty="0" smtClean="0"/>
              <a:t>левой стороны выбрать раздел </a:t>
            </a:r>
            <a:r>
              <a:rPr lang="ru-RU" sz="3100" b="1" i="1" dirty="0" smtClean="0"/>
              <a:t>«Модули»</a:t>
            </a:r>
            <a:br>
              <a:rPr lang="ru-RU" sz="3100" b="1" i="1" dirty="0" smtClean="0"/>
            </a:br>
            <a:r>
              <a:rPr lang="ru-RU" sz="3100" b="1" i="1" dirty="0" smtClean="0"/>
              <a:t/>
            </a:r>
            <a:br>
              <a:rPr lang="ru-RU" sz="3100" b="1" i="1" dirty="0" smtClean="0"/>
            </a:br>
            <a:r>
              <a:rPr lang="ru-RU" sz="3100" b="1" i="1" dirty="0" smtClean="0">
                <a:solidFill>
                  <a:srgbClr val="FF0000"/>
                </a:solidFill>
              </a:rPr>
              <a:t>3.</a:t>
            </a:r>
            <a:r>
              <a:rPr lang="ru-RU" sz="3100" b="1" i="1" dirty="0" smtClean="0"/>
              <a:t> </a:t>
            </a:r>
            <a:r>
              <a:rPr lang="ru-RU" sz="3100" dirty="0" smtClean="0"/>
              <a:t>Выбрать специальность «</a:t>
            </a:r>
            <a:r>
              <a:rPr lang="ru-RU" sz="3100" b="1" i="1" dirty="0" smtClean="0"/>
              <a:t>Гериатрия</a:t>
            </a:r>
            <a:r>
              <a:rPr lang="ru-RU" sz="3100" dirty="0" smtClean="0"/>
              <a:t>» </a:t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b="1" dirty="0" smtClean="0">
                <a:solidFill>
                  <a:srgbClr val="FF0000"/>
                </a:solidFill>
              </a:rPr>
              <a:t>4.</a:t>
            </a:r>
            <a:r>
              <a:rPr lang="ru-RU" sz="3100" dirty="0" smtClean="0">
                <a:solidFill>
                  <a:srgbClr val="FF0000"/>
                </a:solidFill>
              </a:rPr>
              <a:t> </a:t>
            </a:r>
            <a:r>
              <a:rPr lang="ru-RU" sz="3100" dirty="0" smtClean="0"/>
              <a:t>Выбрать организатора «</a:t>
            </a:r>
            <a:r>
              <a:rPr lang="ru-RU" sz="3100" b="1" i="1" dirty="0" smtClean="0"/>
              <a:t>Российская ассоциация геронтологов и гериатров</a:t>
            </a:r>
            <a:r>
              <a:rPr lang="ru-RU" sz="3100" dirty="0" smtClean="0"/>
              <a:t>»</a:t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b="1" dirty="0" smtClean="0">
                <a:solidFill>
                  <a:srgbClr val="FF0000"/>
                </a:solidFill>
              </a:rPr>
              <a:t>5.</a:t>
            </a:r>
            <a:r>
              <a:rPr lang="ru-RU" sz="3100" b="1" dirty="0" smtClean="0"/>
              <a:t> </a:t>
            </a:r>
            <a:r>
              <a:rPr lang="ru-RU" sz="3100" dirty="0" smtClean="0"/>
              <a:t>Выбрать   модуль </a:t>
            </a:r>
            <a:r>
              <a:rPr lang="ru-RU" sz="2800" dirty="0" smtClean="0">
                <a:solidFill>
                  <a:srgbClr val="7030A0"/>
                </a:solidFill>
              </a:rPr>
              <a:t>«</a:t>
            </a:r>
            <a:r>
              <a:rPr lang="ru-RU" sz="2800" b="1" i="1" dirty="0" smtClean="0">
                <a:solidFill>
                  <a:srgbClr val="7030A0"/>
                </a:solidFill>
              </a:rPr>
              <a:t>Новые клинические рекомендации  «</a:t>
            </a:r>
            <a:r>
              <a:rPr lang="ru-RU" sz="2800" b="1" i="1" dirty="0" err="1" smtClean="0">
                <a:solidFill>
                  <a:srgbClr val="7030A0"/>
                </a:solidFill>
              </a:rPr>
              <a:t>Коморбидная</a:t>
            </a:r>
            <a:r>
              <a:rPr lang="ru-RU" sz="2800" b="1" i="1" dirty="0" smtClean="0">
                <a:solidFill>
                  <a:srgbClr val="7030A0"/>
                </a:solidFill>
              </a:rPr>
              <a:t> патология в клинической практике. Алгоритмы диагностики и лечения».</a:t>
            </a:r>
            <a:r>
              <a:rPr lang="ru-RU" sz="2700" b="1" i="1" dirty="0" smtClean="0">
                <a:solidFill>
                  <a:srgbClr val="7030A0"/>
                </a:solidFill>
              </a:rPr>
              <a:t/>
            </a:r>
            <a:br>
              <a:rPr lang="ru-RU" sz="2700" b="1" i="1" dirty="0" smtClean="0">
                <a:solidFill>
                  <a:srgbClr val="7030A0"/>
                </a:solidFill>
              </a:rPr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>5.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791951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5746650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Модуль будет доступен для изучения после 1 июня 2019 года.</a:t>
            </a:r>
            <a:endParaRPr lang="ru-R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5104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58</Words>
  <Application>Microsoft Office PowerPoint</Application>
  <PresentationFormat>Экран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По итогам конференции будет подготовлен образовательный модуль, аккредитованный в системе НМО </vt:lpstr>
      <vt:lpstr>Кредиты за успешное изучения модуля смогут получить врачи следующих специальностей:  терапевты  ВОП  гериатры гастроэнтерологи  кардиологи</vt:lpstr>
      <vt:lpstr> Для изучения модуля и получения кредитов в системе НМО после обучения необходимо:</vt:lpstr>
      <vt:lpstr>      1. Зарегистрировать личный кабинет на сайте sovetnmo.ru   2. На главной странице сайта sovetnmo.ru в меню с левой стороны выбрать раздел «Модули»  3. Выбрать специальность «Гериатрия»   4. Выбрать организатора «Российская ассоциация геронтологов и гериатров»  5. Выбрать   модуль «Новые клинические рекомендации  «Коморбидная патология в клинической практике. Алгоритмы диагностики и лечения».         5. </vt:lpstr>
      <vt:lpstr>Модуль будет доступен для изучения после 1 июня 2019 года.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 итогам конференции будет подготовлен образовательный модуль, аккредитованный в системе НМО</dc:title>
  <dc:creator>Компьютер</dc:creator>
  <cp:lastModifiedBy>Компьютер</cp:lastModifiedBy>
  <cp:revision>6</cp:revision>
  <dcterms:created xsi:type="dcterms:W3CDTF">2019-03-29T10:19:41Z</dcterms:created>
  <dcterms:modified xsi:type="dcterms:W3CDTF">2019-03-29T11:14:03Z</dcterms:modified>
</cp:coreProperties>
</file>